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9" r:id="rId3"/>
  </p:sldMasterIdLst>
  <p:notesMasterIdLst>
    <p:notesMasterId r:id="rId24"/>
  </p:notesMasterIdLst>
  <p:sldIdLst>
    <p:sldId id="260" r:id="rId4"/>
    <p:sldId id="257" r:id="rId5"/>
    <p:sldId id="263" r:id="rId6"/>
    <p:sldId id="321" r:id="rId7"/>
    <p:sldId id="284" r:id="rId8"/>
    <p:sldId id="285" r:id="rId9"/>
    <p:sldId id="301" r:id="rId10"/>
    <p:sldId id="312" r:id="rId11"/>
    <p:sldId id="314" r:id="rId12"/>
    <p:sldId id="313" r:id="rId13"/>
    <p:sldId id="315" r:id="rId14"/>
    <p:sldId id="316" r:id="rId15"/>
    <p:sldId id="318" r:id="rId16"/>
    <p:sldId id="283" r:id="rId17"/>
    <p:sldId id="286" r:id="rId18"/>
    <p:sldId id="299" r:id="rId19"/>
    <p:sldId id="311" r:id="rId20"/>
    <p:sldId id="308" r:id="rId21"/>
    <p:sldId id="319" r:id="rId22"/>
    <p:sldId id="322" r:id="rId2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5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191" autoAdjust="0"/>
    <p:restoredTop sz="87433" autoAdjust="0"/>
  </p:normalViewPr>
  <p:slideViewPr>
    <p:cSldViewPr snapToGrid="0">
      <p:cViewPr varScale="1">
        <p:scale>
          <a:sx n="97" d="100"/>
          <a:sy n="97" d="100"/>
        </p:scale>
        <p:origin x="312" y="78"/>
      </p:cViewPr>
      <p:guideLst>
        <p:guide orient="horz" pos="2160"/>
        <p:guide pos="3840"/>
      </p:guideLst>
    </p:cSldViewPr>
  </p:slideViewPr>
  <p:outlineViewPr>
    <p:cViewPr>
      <p:scale>
        <a:sx n="33" d="100"/>
        <a:sy n="33" d="100"/>
      </p:scale>
      <p:origin x="0" y="-123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75669D8-708E-4F94-93D3-4A67E41368B8}" type="datetimeFigureOut">
              <a:rPr lang="en-US" smtClean="0"/>
              <a:t>12/21/2022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D82035D-F830-4F32-A75B-A1778EA39C7C}" type="slidenum">
              <a:rPr lang="en-US" smtClean="0"/>
              <a:t>‹#›</a:t>
            </a:fld>
            <a:endParaRPr lang="en-US"/>
          </a:p>
        </p:txBody>
      </p:sp>
    </p:spTree>
    <p:extLst>
      <p:ext uri="{BB962C8B-B14F-4D97-AF65-F5344CB8AC3E}">
        <p14:creationId xmlns:p14="http://schemas.microsoft.com/office/powerpoint/2010/main" val="19460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Blackwater Wellfield is the City’s main wellfield.</a:t>
            </a:r>
          </a:p>
        </p:txBody>
      </p:sp>
      <p:sp>
        <p:nvSpPr>
          <p:cNvPr id="4" name="Slide Number Placeholder 3"/>
          <p:cNvSpPr>
            <a:spLocks noGrp="1"/>
          </p:cNvSpPr>
          <p:nvPr>
            <p:ph type="sldNum" sz="quarter" idx="10"/>
          </p:nvPr>
        </p:nvSpPr>
        <p:spPr/>
        <p:txBody>
          <a:bodyPr/>
          <a:lstStyle/>
          <a:p>
            <a:fld id="{CD82035D-F830-4F32-A75B-A1778EA39C7C}" type="slidenum">
              <a:rPr lang="en-US" smtClean="0"/>
              <a:t>4</a:t>
            </a:fld>
            <a:endParaRPr lang="en-US"/>
          </a:p>
        </p:txBody>
      </p:sp>
    </p:spTree>
    <p:extLst>
      <p:ext uri="{BB962C8B-B14F-4D97-AF65-F5344CB8AC3E}">
        <p14:creationId xmlns:p14="http://schemas.microsoft.com/office/powerpoint/2010/main" val="4073956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900 million gallons/year of well water may not be sustainable to bridge the gap. A 2014 analysis concluded </a:t>
            </a:r>
            <a:r>
              <a:rPr lang="en-US" baseline="0" dirty="0"/>
              <a:t>700 million gallons/year of well water plus 200 million gallons of reclaimed water would be better but these targets still need to be met.  The progressive decline in demand needs to continue for at least the next five years.</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14</a:t>
            </a:fld>
            <a:endParaRPr lang="en-US"/>
          </a:p>
        </p:txBody>
      </p:sp>
    </p:spTree>
    <p:extLst>
      <p:ext uri="{BB962C8B-B14F-4D97-AF65-F5344CB8AC3E}">
        <p14:creationId xmlns:p14="http://schemas.microsoft.com/office/powerpoint/2010/main" val="554246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continued stabilization of the three largest uses (Residential,</a:t>
            </a:r>
            <a:r>
              <a:rPr lang="en-US" baseline="0" dirty="0"/>
              <a:t> Coop, and Industrial) is troubling. There are still 8 or more years to go before Portales will see Canadian River water.</a:t>
            </a:r>
          </a:p>
          <a:p>
            <a:r>
              <a:rPr lang="en-US" baseline="0" dirty="0"/>
              <a:t>ENMU, Commercial, and other (mainly City) uses were smaller and stable. This is good.</a:t>
            </a:r>
          </a:p>
          <a:p>
            <a:r>
              <a:rPr lang="en-US" baseline="0" dirty="0"/>
              <a:t>Reclaimed water use is barely visible but increasing. This is good.</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15</a:t>
            </a:fld>
            <a:endParaRPr lang="en-US"/>
          </a:p>
        </p:txBody>
      </p:sp>
    </p:spTree>
    <p:extLst>
      <p:ext uri="{BB962C8B-B14F-4D97-AF65-F5344CB8AC3E}">
        <p14:creationId xmlns:p14="http://schemas.microsoft.com/office/powerpoint/2010/main" val="703690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18</a:t>
            </a:fld>
            <a:endParaRPr lang="en-US"/>
          </a:p>
        </p:txBody>
      </p:sp>
    </p:spTree>
    <p:extLst>
      <p:ext uri="{BB962C8B-B14F-4D97-AF65-F5344CB8AC3E}">
        <p14:creationId xmlns:p14="http://schemas.microsoft.com/office/powerpoint/2010/main" val="266096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depth to water was</a:t>
            </a:r>
            <a:r>
              <a:rPr lang="en-US" baseline="0" dirty="0"/>
              <a:t> about 60 </a:t>
            </a:r>
            <a:r>
              <a:rPr lang="en-US" baseline="0" dirty="0" err="1"/>
              <a:t>ft</a:t>
            </a:r>
            <a:r>
              <a:rPr lang="en-US" baseline="0" dirty="0"/>
              <a:t> when these wells were drilled in 1975 but is now about 160 ft. </a:t>
            </a:r>
            <a:r>
              <a:rPr lang="en-US" dirty="0"/>
              <a:t>Depletion rate is decreasing due to reduced well yield. You can’t pump the water out of the ground fast</a:t>
            </a:r>
            <a:r>
              <a:rPr lang="en-US" baseline="0" dirty="0"/>
              <a:t> enough from a thin aquifer. </a:t>
            </a:r>
            <a:r>
              <a:rPr lang="en-US" dirty="0"/>
              <a:t>The average</a:t>
            </a:r>
            <a:r>
              <a:rPr lang="en-US" baseline="0" dirty="0"/>
              <a:t> aquifer thickness is now only 28 feet. </a:t>
            </a:r>
            <a:r>
              <a:rPr lang="en-US" dirty="0"/>
              <a:t>Some water is still in the ground but it is much harder to get it out. The average aquifer</a:t>
            </a:r>
            <a:r>
              <a:rPr lang="en-US" baseline="0" dirty="0"/>
              <a:t> thickness decreased by 2 feet in 2021.</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5</a:t>
            </a:fld>
            <a:endParaRPr lang="en-US"/>
          </a:p>
        </p:txBody>
      </p:sp>
    </p:spTree>
    <p:extLst>
      <p:ext uri="{BB962C8B-B14F-4D97-AF65-F5344CB8AC3E}">
        <p14:creationId xmlns:p14="http://schemas.microsoft.com/office/powerpoint/2010/main" val="3741538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yields of these wells was an amazing 800 </a:t>
            </a:r>
            <a:r>
              <a:rPr lang="en-US" sz="1000" dirty="0" err="1"/>
              <a:t>gpm</a:t>
            </a:r>
            <a:r>
              <a:rPr lang="en-US" sz="1000" dirty="0"/>
              <a:t> when they were first drilled. Now most have dropped below 100 </a:t>
            </a:r>
            <a:r>
              <a:rPr lang="en-US" sz="1000" dirty="0" err="1"/>
              <a:t>gpm</a:t>
            </a:r>
            <a:r>
              <a:rPr lang="en-US" sz="1000" dirty="0"/>
              <a:t>. Yields are dropping because it is harder to get the water to flow to the pump. Portales needs to continue to add more wells to maintain pumping capacity.</a:t>
            </a:r>
          </a:p>
        </p:txBody>
      </p:sp>
      <p:sp>
        <p:nvSpPr>
          <p:cNvPr id="4" name="Slide Number Placeholder 3"/>
          <p:cNvSpPr>
            <a:spLocks noGrp="1"/>
          </p:cNvSpPr>
          <p:nvPr>
            <p:ph type="sldNum" sz="quarter" idx="10"/>
          </p:nvPr>
        </p:nvSpPr>
        <p:spPr/>
        <p:txBody>
          <a:bodyPr/>
          <a:lstStyle/>
          <a:p>
            <a:fld id="{CD82035D-F830-4F32-A75B-A1778EA39C7C}" type="slidenum">
              <a:rPr lang="en-US" smtClean="0"/>
              <a:t>6</a:t>
            </a:fld>
            <a:endParaRPr lang="en-US"/>
          </a:p>
        </p:txBody>
      </p:sp>
    </p:spTree>
    <p:extLst>
      <p:ext uri="{BB962C8B-B14F-4D97-AF65-F5344CB8AC3E}">
        <p14:creationId xmlns:p14="http://schemas.microsoft.com/office/powerpoint/2010/main" val="2314694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makes the most sense to decrease demand at</a:t>
            </a:r>
            <a:r>
              <a:rPr lang="en-US" baseline="0" dirty="0"/>
              <a:t> the same time as increasing supply. </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7</a:t>
            </a:fld>
            <a:endParaRPr lang="en-US"/>
          </a:p>
        </p:txBody>
      </p:sp>
    </p:spTree>
    <p:extLst>
      <p:ext uri="{BB962C8B-B14F-4D97-AF65-F5344CB8AC3E}">
        <p14:creationId xmlns:p14="http://schemas.microsoft.com/office/powerpoint/2010/main" val="2632687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aquifer is being</a:t>
            </a:r>
            <a:r>
              <a:rPr lang="en-US" baseline="0" dirty="0"/>
              <a:t> pumped faster than it is being recharged. The aquifer is being mined for water that is not replaced. As the aquifer thickness drops, well yields also drop. Water will remain in some wells and go dry in those where the bottom of the aquifer is at a higher elevation.</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8</a:t>
            </a:fld>
            <a:endParaRPr lang="en-US"/>
          </a:p>
        </p:txBody>
      </p:sp>
    </p:spTree>
    <p:extLst>
      <p:ext uri="{BB962C8B-B14F-4D97-AF65-F5344CB8AC3E}">
        <p14:creationId xmlns:p14="http://schemas.microsoft.com/office/powerpoint/2010/main" val="150206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average aquifer thickness of all the City’s Blackwater wells. The rate of decline is dropping because well yields are dropping and pumping is spread out among many more wells than</a:t>
            </a:r>
            <a:r>
              <a:rPr lang="en-US" baseline="0" dirty="0"/>
              <a:t> before</a:t>
            </a:r>
            <a:r>
              <a:rPr lang="en-US" dirty="0"/>
              <a:t>. The aquifer is now an average of 28 </a:t>
            </a:r>
            <a:r>
              <a:rPr lang="en-US" dirty="0" err="1"/>
              <a:t>ft</a:t>
            </a:r>
            <a:r>
              <a:rPr lang="en-US" dirty="0"/>
              <a:t> thick and water</a:t>
            </a:r>
            <a:r>
              <a:rPr lang="en-US" baseline="0" dirty="0"/>
              <a:t> no longer flows quickly to the wells.</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9</a:t>
            </a:fld>
            <a:endParaRPr lang="en-US"/>
          </a:p>
        </p:txBody>
      </p:sp>
    </p:spTree>
    <p:extLst>
      <p:ext uri="{BB962C8B-B14F-4D97-AF65-F5344CB8AC3E}">
        <p14:creationId xmlns:p14="http://schemas.microsoft.com/office/powerpoint/2010/main" val="3671081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saturated thickness in this well dropped from 140 feet in 1970 to 28 feet today. As a result, the yield dropped from over 600</a:t>
            </a:r>
            <a:r>
              <a:rPr lang="en-US" baseline="0" dirty="0"/>
              <a:t> </a:t>
            </a:r>
            <a:r>
              <a:rPr lang="en-US" baseline="0" dirty="0" err="1"/>
              <a:t>gpm</a:t>
            </a:r>
            <a:r>
              <a:rPr lang="en-US" baseline="0" dirty="0"/>
              <a:t> to 54 </a:t>
            </a:r>
            <a:r>
              <a:rPr lang="en-US" baseline="0" dirty="0" err="1"/>
              <a:t>gpm</a:t>
            </a:r>
            <a:r>
              <a:rPr lang="en-US" baseline="0" dirty="0"/>
              <a:t> today. And this is one of the City’s better wells.</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10</a:t>
            </a:fld>
            <a:endParaRPr lang="en-US"/>
          </a:p>
        </p:txBody>
      </p:sp>
    </p:spTree>
    <p:extLst>
      <p:ext uri="{BB962C8B-B14F-4D97-AF65-F5344CB8AC3E}">
        <p14:creationId xmlns:p14="http://schemas.microsoft.com/office/powerpoint/2010/main" val="614318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total production capacity of all Blackwater wells is dropping as it becomes harder to get the water out of the ground. The effect of this is first felt in </a:t>
            </a:r>
            <a:r>
              <a:rPr lang="en-US" baseline="0" dirty="0"/>
              <a:t>summer water shortages. The ability to meet demands is the greatest immediate concern facing Portales.</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11</a:t>
            </a:fld>
            <a:endParaRPr lang="en-US"/>
          </a:p>
        </p:txBody>
      </p:sp>
    </p:spTree>
    <p:extLst>
      <p:ext uri="{BB962C8B-B14F-4D97-AF65-F5344CB8AC3E}">
        <p14:creationId xmlns:p14="http://schemas.microsoft.com/office/powerpoint/2010/main" val="418219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now we have a </a:t>
            </a:r>
            <a:r>
              <a:rPr lang="en-US" baseline="0" dirty="0"/>
              <a:t>firmer 8-year date for first Ute water delivery, but 2030 is still a long ways away and it is important to get through the gap while maintaining water supply at a reasonable level.</a:t>
            </a:r>
            <a:endParaRPr lang="en-US" dirty="0"/>
          </a:p>
        </p:txBody>
      </p:sp>
      <p:sp>
        <p:nvSpPr>
          <p:cNvPr id="4" name="Slide Number Placeholder 3"/>
          <p:cNvSpPr>
            <a:spLocks noGrp="1"/>
          </p:cNvSpPr>
          <p:nvPr>
            <p:ph type="sldNum" sz="quarter" idx="10"/>
          </p:nvPr>
        </p:nvSpPr>
        <p:spPr/>
        <p:txBody>
          <a:bodyPr/>
          <a:lstStyle/>
          <a:p>
            <a:fld id="{CD82035D-F830-4F32-A75B-A1778EA39C7C}" type="slidenum">
              <a:rPr lang="en-US" smtClean="0"/>
              <a:t>13</a:t>
            </a:fld>
            <a:endParaRPr lang="en-US"/>
          </a:p>
        </p:txBody>
      </p:sp>
    </p:spTree>
    <p:extLst>
      <p:ext uri="{BB962C8B-B14F-4D97-AF65-F5344CB8AC3E}">
        <p14:creationId xmlns:p14="http://schemas.microsoft.com/office/powerpoint/2010/main" val="64693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25941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2B21C5C-8B6A-4973-88AE-E84F1AD84A21}"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328733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333142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303564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W Flow">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3"/>
                </a:solidFill>
                <a:effectLst>
                  <a:outerShdw blurRad="38100" dist="25400" dir="5400000" algn="tl" rotWithShape="0">
                    <a:srgbClr val="000000">
                      <a:alpha val="43000"/>
                    </a:srgbClr>
                  </a:outerShdw>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accent1">
                    <a:lumMod val="20000"/>
                    <a:lumOff val="8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30215439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kumimoji="0" lang="en-US" dirty="0"/>
              <a:t>Click to edit Master title style</a:t>
            </a:r>
          </a:p>
        </p:txBody>
      </p:sp>
      <p:sp>
        <p:nvSpPr>
          <p:cNvPr id="3" name="Content Placeholder 2"/>
          <p:cNvSpPr>
            <a:spLocks noGrp="1"/>
          </p:cNvSpPr>
          <p:nvPr>
            <p:ph idx="1"/>
          </p:nvPr>
        </p:nvSpPr>
        <p:spPr/>
        <p:txBody>
          <a:bodyPr/>
          <a:lstStyle>
            <a:lvl1pPr>
              <a:defRPr sz="2400" baseline="0"/>
            </a:lvl1pPr>
            <a:lvl2pPr>
              <a:defRPr sz="2200" baseline="0"/>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117502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normAutofit/>
          </a:bodyPr>
          <a:lstStyle>
            <a:lvl1pPr>
              <a:defRPr sz="3600" baseline="0">
                <a:latin typeface="Tahoma" panose="020B0604030504040204" pitchFamily="34" charset="0"/>
                <a:ea typeface="Tahoma" panose="020B0604030504040204" pitchFamily="34" charset="0"/>
                <a:cs typeface="Tahoma" panose="020B0604030504040204" pitchFamily="34" charset="0"/>
              </a:defRPr>
            </a:lvl1p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normAutofit/>
          </a:bodyPr>
          <a:lstStyle>
            <a:lvl1pPr>
              <a:defRPr sz="2600" baseline="0">
                <a:latin typeface="Tahoma" panose="020B0604030504040204" pitchFamily="34" charset="0"/>
                <a:ea typeface="Tahoma" panose="020B0604030504040204" pitchFamily="34" charset="0"/>
                <a:cs typeface="Tahoma" panose="020B0604030504040204" pitchFamily="34" charset="0"/>
              </a:defRPr>
            </a:lvl1pPr>
            <a:lvl2pPr>
              <a:defRPr sz="2300" baseline="0">
                <a:latin typeface="Tahoma" panose="020B0604030504040204" pitchFamily="34" charset="0"/>
                <a:ea typeface="Tahoma" panose="020B0604030504040204" pitchFamily="34" charset="0"/>
                <a:cs typeface="Tahoma" panose="020B0604030504040204" pitchFamily="34" charset="0"/>
              </a:defRPr>
            </a:lvl2pPr>
            <a:lvl3pPr>
              <a:defRPr sz="2000">
                <a:latin typeface="Tahoma" panose="020B0604030504040204" pitchFamily="34" charset="0"/>
                <a:ea typeface="Tahoma" panose="020B0604030504040204" pitchFamily="34" charset="0"/>
                <a:cs typeface="Tahoma" panose="020B0604030504040204" pitchFamily="34" charset="0"/>
              </a:defRPr>
            </a:lvl3pPr>
            <a:lvl4pPr>
              <a:defRPr sz="2000">
                <a:latin typeface="Tahoma" panose="020B0604030504040204" pitchFamily="34" charset="0"/>
                <a:ea typeface="Tahoma" panose="020B0604030504040204" pitchFamily="34" charset="0"/>
                <a:cs typeface="Tahoma" panose="020B0604030504040204" pitchFamily="34" charset="0"/>
              </a:defRPr>
            </a:lvl4pPr>
            <a:lvl5pPr>
              <a:defRPr sz="2000">
                <a:latin typeface="Tahoma" panose="020B0604030504040204" pitchFamily="34" charset="0"/>
                <a:ea typeface="Tahoma" panose="020B0604030504040204" pitchFamily="34" charset="0"/>
                <a:cs typeface="Tahom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300" baseline="0"/>
            </a:lvl2pPr>
            <a:lvl3pPr>
              <a:defRPr sz="20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227937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normAutofit/>
          </a:bodyPr>
          <a:lstStyle>
            <a:lvl1pPr algn="ctr">
              <a:defRPr sz="3000" b="1" baseline="0">
                <a:solidFill>
                  <a:srgbClr val="0000FF"/>
                </a:solidFill>
                <a:latin typeface="Tahoma" panose="020B0604030504040204" pitchFamily="34" charset="0"/>
                <a:ea typeface="Tahoma" panose="020B0604030504040204" pitchFamily="34" charset="0"/>
                <a:cs typeface="Tahoma" panose="020B0604030504040204" pitchFamily="34" charset="0"/>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0" cap="none" baseline="0">
                <a:solidFill>
                  <a:srgbClr val="0000FF"/>
                </a:solidFill>
                <a:effectLst/>
                <a:latin typeface="Tahoma" panose="020B0604030504040204" pitchFamily="34" charset="0"/>
                <a:ea typeface="Tahoma" panose="020B0604030504040204" pitchFamily="34" charset="0"/>
                <a:cs typeface="Tahoma" panose="020B060403050404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0" cap="none" baseline="0">
                <a:solidFill>
                  <a:srgbClr val="0000FF"/>
                </a:solidFill>
                <a:effectLst/>
                <a:latin typeface="Tahoma" panose="020B0604030504040204" pitchFamily="34" charset="0"/>
                <a:ea typeface="Tahoma" panose="020B0604030504040204" pitchFamily="34" charset="0"/>
                <a:cs typeface="Tahoma" panose="020B060403050404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6193368" y="2514600"/>
            <a:ext cx="5389033" cy="3845720"/>
          </a:xfrm>
        </p:spPr>
        <p:txBody>
          <a:bodyPr tIns="0"/>
          <a:lstStyle>
            <a:lvl1pPr>
              <a:defRPr sz="22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183442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000" b="0" baseline="0">
                <a:ln>
                  <a:noFill/>
                </a:ln>
                <a:solidFill>
                  <a:srgbClr val="0000FF"/>
                </a:solidFill>
                <a:effectLst/>
                <a:latin typeface="Tahoma" panose="020B0604030504040204" pitchFamily="34" charset="0"/>
                <a:ea typeface="Tahoma" panose="020B0604030504040204" pitchFamily="34" charset="0"/>
                <a:cs typeface="Tahoma" panose="020B0604030504040204" pitchFamily="34" charset="0"/>
              </a:defRPr>
            </a:lvl1pPr>
          </a:lstStyle>
          <a:p>
            <a:r>
              <a:rPr kumimoji="0" lang="en-US" dirty="0"/>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332013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0058400" y="6492876"/>
            <a:ext cx="1016000" cy="365125"/>
          </a:xfrm>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301237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baseline="0">
                <a:ln>
                  <a:noFill/>
                </a:ln>
                <a:solidFill>
                  <a:srgbClr val="0000FF"/>
                </a:solidFill>
                <a:effectLst/>
                <a:latin typeface="Tahoma" panose="020B0604030504040204" pitchFamily="34" charset="0"/>
                <a:ea typeface="Tahoma" panose="020B0604030504040204" pitchFamily="34" charset="0"/>
                <a:cs typeface="Tahoma" panose="020B0604030504040204" pitchFamily="34" charset="0"/>
              </a:defRPr>
            </a:lvl1pPr>
          </a:lstStyle>
          <a:p>
            <a:r>
              <a:rPr kumimoji="0" lang="en-US" dirty="0"/>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atin typeface="Tahoma" panose="020B0604030504040204" pitchFamily="34" charset="0"/>
                <a:ea typeface="Tahoma" panose="020B0604030504040204" pitchFamily="34" charset="0"/>
                <a:cs typeface="Tahoma" panose="020B0604030504040204" pitchFamily="34" charset="0"/>
              </a:defRPr>
            </a:lvl1pPr>
            <a:lvl2pPr>
              <a:defRPr sz="26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000">
                <a:latin typeface="Tahoma" panose="020B0604030504040204" pitchFamily="34" charset="0"/>
                <a:ea typeface="Tahoma" panose="020B0604030504040204" pitchFamily="34" charset="0"/>
                <a:cs typeface="Tahoma" panose="020B0604030504040204" pitchFamily="34" charset="0"/>
              </a:defRPr>
            </a:lvl4pPr>
            <a:lvl5pPr>
              <a:defRPr sz="1800">
                <a:latin typeface="Tahoma" panose="020B0604030504040204" pitchFamily="34" charset="0"/>
                <a:ea typeface="Tahoma" panose="020B0604030504040204" pitchFamily="34" charset="0"/>
                <a:cs typeface="Tahom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B21C5C-8B6A-4973-88AE-E84F1AD84A21}" type="slidenum">
              <a:rPr lang="en-US" smtClean="0"/>
              <a:pPr/>
              <a:t>‹#›</a:t>
            </a:fld>
            <a:endParaRPr lang="en-US" dirty="0"/>
          </a:p>
        </p:txBody>
      </p:sp>
    </p:spTree>
    <p:extLst>
      <p:ext uri="{BB962C8B-B14F-4D97-AF65-F5344CB8AC3E}">
        <p14:creationId xmlns:p14="http://schemas.microsoft.com/office/powerpoint/2010/main" val="305450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254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609600" y="1935480"/>
            <a:ext cx="10972800" cy="4389120"/>
          </a:xfrm>
          <a:prstGeom prst="rect">
            <a:avLst/>
          </a:prstGeom>
          <a:noFill/>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9923200" y="6412993"/>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B21C5C-8B6A-4973-88AE-E84F1AD84A21}"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
        <p:nvSpPr>
          <p:cNvPr id="16" name="Date Placeholder 2"/>
          <p:cNvSpPr txBox="1">
            <a:spLocks/>
          </p:cNvSpPr>
          <p:nvPr userDrawn="1"/>
        </p:nvSpPr>
        <p:spPr>
          <a:xfrm>
            <a:off x="105363" y="6275918"/>
            <a:ext cx="2844800" cy="365125"/>
          </a:xfrm>
          <a:prstGeom prst="rect">
            <a:avLst/>
          </a:prstGeom>
        </p:spPr>
        <p:txBody>
          <a:bodyPr vert="horz" lIns="0" tIns="0" rIns="0" bIns="0" anchor="b"/>
          <a:lstStyle>
            <a:defPPr>
              <a:defRPr lang="en-US"/>
            </a:defPPr>
            <a:lvl1pPr marL="0" algn="l"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Tree>
    <p:extLst>
      <p:ext uri="{BB962C8B-B14F-4D97-AF65-F5344CB8AC3E}">
        <p14:creationId xmlns:p14="http://schemas.microsoft.com/office/powerpoint/2010/main" val="479326824"/>
      </p:ext>
    </p:extLst>
  </p:cSld>
  <p:clrMap bg1="lt1" tx1="dk1" bg2="lt2" tx2="dk2" accent1="accent1" accent2="accent2" accent3="accent3" accent4="accent4" accent5="accent5" accent6="accent6" hlink="hlink" folHlink="folHlink"/>
  <p:sldLayoutIdLst>
    <p:sldLayoutId id="2147483800" r:id="rId1"/>
    <p:sldLayoutId id="214748381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hf hdr="0" ftr="0"/>
  <p:txStyles>
    <p:titleStyle>
      <a:lvl1pPr algn="l" rtl="0" eaLnBrk="1" latinLnBrk="0" hangingPunct="1">
        <a:spcBef>
          <a:spcPct val="0"/>
        </a:spcBef>
        <a:buNone/>
        <a:defRPr kumimoji="0" sz="3600" b="0" kern="1200" baseline="0">
          <a:ln>
            <a:noFill/>
          </a:ln>
          <a:solidFill>
            <a:srgbClr val="0000FF"/>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baseline="0">
          <a:solidFill>
            <a:schemeClr val="tx1"/>
          </a:solidFill>
          <a:latin typeface="Tahoma" panose="020B0604030504040204" pitchFamily="34" charset="0"/>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baseline="0">
          <a:solidFill>
            <a:schemeClr val="tx1"/>
          </a:solidFill>
          <a:latin typeface="Tahoma" panose="020B0604030504040204" pitchFamily="34" charset="0"/>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baseline="0">
          <a:solidFill>
            <a:schemeClr val="tx1"/>
          </a:solidFill>
          <a:latin typeface="Tahoma" panose="020B0604030504040204" pitchFamily="34" charset="0"/>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baseline="0">
          <a:solidFill>
            <a:schemeClr val="tx1"/>
          </a:solidFill>
          <a:latin typeface="Tahoma" panose="020B0604030504040204" pitchFamily="34" charset="0"/>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baseline="0">
          <a:solidFill>
            <a:schemeClr val="tx1"/>
          </a:solidFill>
          <a:latin typeface="Tahoma" panose="020B0604030504040204"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291951"/>
            <a:ext cx="10363200" cy="2158584"/>
          </a:xfrm>
        </p:spPr>
        <p:txBody>
          <a:bodyPr/>
          <a:lstStyle/>
          <a:p>
            <a:pPr algn="r"/>
            <a:r>
              <a:rPr lang="en-US" sz="4400" dirty="0">
                <a:latin typeface="Cambria" panose="02040503050406030204" pitchFamily="18" charset="0"/>
              </a:rPr>
              <a:t>Overview of City of Portales</a:t>
            </a:r>
            <a:br>
              <a:rPr lang="en-US" sz="4400" dirty="0">
                <a:latin typeface="Cambria" panose="02040503050406030204" pitchFamily="18" charset="0"/>
              </a:rPr>
            </a:br>
            <a:r>
              <a:rPr lang="en-US" sz="4400" dirty="0">
                <a:latin typeface="Cambria" panose="02040503050406030204" pitchFamily="18" charset="0"/>
              </a:rPr>
              <a:t>2021 Water Supply </a:t>
            </a:r>
            <a:br>
              <a:rPr lang="en-US" sz="4400" dirty="0">
                <a:latin typeface="Cambria" panose="02040503050406030204" pitchFamily="18" charset="0"/>
              </a:rPr>
            </a:br>
            <a:r>
              <a:rPr lang="en-US" sz="4400" dirty="0">
                <a:latin typeface="Cambria" panose="02040503050406030204" pitchFamily="18" charset="0"/>
              </a:rPr>
              <a:t>and Demand</a:t>
            </a:r>
            <a:endParaRPr lang="en-US" sz="4400" dirty="0"/>
          </a:p>
        </p:txBody>
      </p:sp>
      <p:sp>
        <p:nvSpPr>
          <p:cNvPr id="3" name="Text Placeholder 2"/>
          <p:cNvSpPr>
            <a:spLocks noGrp="1"/>
          </p:cNvSpPr>
          <p:nvPr>
            <p:ph type="body" idx="1"/>
          </p:nvPr>
        </p:nvSpPr>
        <p:spPr>
          <a:xfrm>
            <a:off x="707136" y="4002374"/>
            <a:ext cx="10363200" cy="2105818"/>
          </a:xfrm>
        </p:spPr>
        <p:txBody>
          <a:bodyPr>
            <a:normAutofit/>
          </a:bodyPr>
          <a:lstStyle/>
          <a:p>
            <a:pPr algn="r"/>
            <a:r>
              <a:rPr lang="en-US" sz="2400" dirty="0">
                <a:solidFill>
                  <a:schemeClr val="accent2">
                    <a:lumMod val="20000"/>
                    <a:lumOff val="80000"/>
                  </a:schemeClr>
                </a:solidFill>
                <a:latin typeface="Cambria" panose="02040503050406030204" pitchFamily="18" charset="0"/>
              </a:rPr>
              <a:t>Presentation to Portales City Council, Portales, NM</a:t>
            </a:r>
          </a:p>
          <a:p>
            <a:pPr algn="r"/>
            <a:endParaRPr lang="en-US" sz="2400" dirty="0">
              <a:solidFill>
                <a:schemeClr val="accent2">
                  <a:lumMod val="20000"/>
                  <a:lumOff val="80000"/>
                </a:schemeClr>
              </a:solidFill>
              <a:latin typeface="Cambria" panose="02040503050406030204" pitchFamily="18" charset="0"/>
            </a:endParaRPr>
          </a:p>
          <a:p>
            <a:pPr algn="r"/>
            <a:r>
              <a:rPr lang="en-US" sz="2400" dirty="0">
                <a:solidFill>
                  <a:schemeClr val="accent2">
                    <a:lumMod val="20000"/>
                    <a:lumOff val="80000"/>
                  </a:schemeClr>
                </a:solidFill>
                <a:latin typeface="Cambria" panose="02040503050406030204" pitchFamily="18" charset="0"/>
              </a:rPr>
              <a:t>Charles R. Wilson, P.E.</a:t>
            </a:r>
          </a:p>
          <a:p>
            <a:pPr algn="r">
              <a:spcBef>
                <a:spcPts val="0"/>
              </a:spcBef>
            </a:pPr>
            <a:r>
              <a:rPr lang="en-US" sz="2400" dirty="0">
                <a:solidFill>
                  <a:schemeClr val="accent2">
                    <a:lumMod val="20000"/>
                    <a:lumOff val="80000"/>
                  </a:schemeClr>
                </a:solidFill>
                <a:latin typeface="Cambria" panose="02040503050406030204" pitchFamily="18" charset="0"/>
              </a:rPr>
              <a:t>December 2022</a:t>
            </a:r>
          </a:p>
          <a:p>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1</a:t>
            </a:fld>
            <a:endParaRPr lang="en-US" dirty="0"/>
          </a:p>
        </p:txBody>
      </p:sp>
    </p:spTree>
    <p:extLst>
      <p:ext uri="{BB962C8B-B14F-4D97-AF65-F5344CB8AC3E}">
        <p14:creationId xmlns:p14="http://schemas.microsoft.com/office/powerpoint/2010/main" val="2848986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469" y="781664"/>
            <a:ext cx="10972800" cy="622972"/>
          </a:xfrm>
        </p:spPr>
        <p:txBody>
          <a:bodyPr/>
          <a:lstStyle/>
          <a:p>
            <a:pPr algn="ctr"/>
            <a:r>
              <a:rPr lang="en-US" dirty="0"/>
              <a:t>Example Saturated Thickness and Yield Trends in BW-4</a:t>
            </a:r>
          </a:p>
        </p:txBody>
      </p:sp>
      <p:sp>
        <p:nvSpPr>
          <p:cNvPr id="4" name="Slide Number Placeholder 3"/>
          <p:cNvSpPr>
            <a:spLocks noGrp="1"/>
          </p:cNvSpPr>
          <p:nvPr>
            <p:ph type="sldNum" sz="quarter" idx="12"/>
          </p:nvPr>
        </p:nvSpPr>
        <p:spPr/>
        <p:txBody>
          <a:bodyPr/>
          <a:lstStyle/>
          <a:p>
            <a:fld id="{42B21C5C-8B6A-4973-88AE-E84F1AD84A21}" type="slidenum">
              <a:rPr lang="en-US" smtClean="0"/>
              <a:pPr/>
              <a:t>10</a:t>
            </a:fld>
            <a:endParaRPr lang="en-US" dirty="0"/>
          </a:p>
        </p:txBody>
      </p:sp>
      <p:pic>
        <p:nvPicPr>
          <p:cNvPr id="5" name="Content Placeholder 4"/>
          <p:cNvPicPr>
            <a:picLocks noGrp="1" noChangeAspect="1"/>
          </p:cNvPicPr>
          <p:nvPr>
            <p:ph idx="1"/>
          </p:nvPr>
        </p:nvPicPr>
        <p:blipFill>
          <a:blip r:embed="rId3"/>
          <a:stretch>
            <a:fillRect/>
          </a:stretch>
        </p:blipFill>
        <p:spPr>
          <a:xfrm>
            <a:off x="1914228" y="1404636"/>
            <a:ext cx="7613229" cy="4961516"/>
          </a:xfrm>
          <a:prstGeom prst="rect">
            <a:avLst/>
          </a:prstGeom>
        </p:spPr>
      </p:pic>
    </p:spTree>
    <p:extLst>
      <p:ext uri="{BB962C8B-B14F-4D97-AF65-F5344CB8AC3E}">
        <p14:creationId xmlns:p14="http://schemas.microsoft.com/office/powerpoint/2010/main" val="395100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04672"/>
            <a:ext cx="10972800" cy="658368"/>
          </a:xfrm>
        </p:spPr>
        <p:txBody>
          <a:bodyPr/>
          <a:lstStyle/>
          <a:p>
            <a:r>
              <a:rPr lang="en-US" dirty="0"/>
              <a:t>Total Production Pumping Capacity of Portales’ Wellfields</a:t>
            </a:r>
          </a:p>
        </p:txBody>
      </p:sp>
      <p:sp>
        <p:nvSpPr>
          <p:cNvPr id="4" name="Slide Number Placeholder 3"/>
          <p:cNvSpPr>
            <a:spLocks noGrp="1"/>
          </p:cNvSpPr>
          <p:nvPr>
            <p:ph type="sldNum" sz="quarter" idx="12"/>
          </p:nvPr>
        </p:nvSpPr>
        <p:spPr/>
        <p:txBody>
          <a:bodyPr/>
          <a:lstStyle/>
          <a:p>
            <a:fld id="{42B21C5C-8B6A-4973-88AE-E84F1AD84A21}" type="slidenum">
              <a:rPr lang="en-US" smtClean="0"/>
              <a:pPr/>
              <a:t>11</a:t>
            </a:fld>
            <a:endParaRPr lang="en-US" dirty="0"/>
          </a:p>
        </p:txBody>
      </p:sp>
      <p:pic>
        <p:nvPicPr>
          <p:cNvPr id="6" name="Content Placeholder 5"/>
          <p:cNvPicPr>
            <a:picLocks noGrp="1" noChangeAspect="1"/>
          </p:cNvPicPr>
          <p:nvPr>
            <p:ph idx="1"/>
          </p:nvPr>
        </p:nvPicPr>
        <p:blipFill>
          <a:blip r:embed="rId3"/>
          <a:stretch>
            <a:fillRect/>
          </a:stretch>
        </p:blipFill>
        <p:spPr>
          <a:xfrm>
            <a:off x="2187933" y="1592825"/>
            <a:ext cx="7383770" cy="4793427"/>
          </a:xfrm>
          <a:prstGeom prst="rect">
            <a:avLst/>
          </a:prstGeom>
        </p:spPr>
      </p:pic>
    </p:spTree>
    <p:extLst>
      <p:ext uri="{BB962C8B-B14F-4D97-AF65-F5344CB8AC3E}">
        <p14:creationId xmlns:p14="http://schemas.microsoft.com/office/powerpoint/2010/main" val="97036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on the Water Supply Side</a:t>
            </a:r>
          </a:p>
        </p:txBody>
      </p:sp>
      <p:sp>
        <p:nvSpPr>
          <p:cNvPr id="3" name="Content Placeholder 2"/>
          <p:cNvSpPr>
            <a:spLocks noGrp="1"/>
          </p:cNvSpPr>
          <p:nvPr>
            <p:ph idx="1"/>
          </p:nvPr>
        </p:nvSpPr>
        <p:spPr/>
        <p:txBody>
          <a:bodyPr/>
          <a:lstStyle/>
          <a:p>
            <a:r>
              <a:rPr lang="en-US" dirty="0"/>
              <a:t>50 years of pumping the Blackwater wellfield has reduced </a:t>
            </a:r>
          </a:p>
          <a:p>
            <a:pPr lvl="1"/>
            <a:r>
              <a:rPr lang="en-US" dirty="0"/>
              <a:t>The average aquifer thickness from 140 feet to 28 feet </a:t>
            </a:r>
          </a:p>
          <a:p>
            <a:pPr lvl="1"/>
            <a:r>
              <a:rPr lang="en-US" dirty="0"/>
              <a:t>The average well yields from 600 </a:t>
            </a:r>
            <a:r>
              <a:rPr lang="en-US" dirty="0" err="1"/>
              <a:t>gpm</a:t>
            </a:r>
            <a:r>
              <a:rPr lang="en-US" dirty="0"/>
              <a:t> to 70 </a:t>
            </a:r>
            <a:r>
              <a:rPr lang="en-US" dirty="0" err="1"/>
              <a:t>gpm</a:t>
            </a:r>
            <a:endParaRPr lang="en-US" dirty="0"/>
          </a:p>
          <a:p>
            <a:pPr>
              <a:spcBef>
                <a:spcPts val="1200"/>
              </a:spcBef>
            </a:pPr>
            <a:r>
              <a:rPr lang="en-US" dirty="0"/>
              <a:t>Portales had 42 Blackwater wells in 2021, of which 7 (17%) had negligible yields and were not pumped</a:t>
            </a:r>
          </a:p>
          <a:p>
            <a:pPr>
              <a:spcBef>
                <a:spcPts val="1200"/>
              </a:spcBef>
            </a:pPr>
            <a:r>
              <a:rPr lang="en-US" dirty="0"/>
              <a:t>Portales’ total pumping capacity has been declining for decades due to decreasing yields making it harder to meet peak summer demands</a:t>
            </a:r>
          </a:p>
          <a:p>
            <a:pPr>
              <a:spcBef>
                <a:spcPts val="1200"/>
              </a:spcBef>
            </a:pPr>
            <a:r>
              <a:rPr lang="en-US" dirty="0"/>
              <a:t>Overall, it is becoming increasingly difficult (and costly) to get the water out of the ground</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12</a:t>
            </a:fld>
            <a:endParaRPr lang="en-US" dirty="0"/>
          </a:p>
        </p:txBody>
      </p:sp>
    </p:spTree>
    <p:extLst>
      <p:ext uri="{BB962C8B-B14F-4D97-AF65-F5344CB8AC3E}">
        <p14:creationId xmlns:p14="http://schemas.microsoft.com/office/powerpoint/2010/main" val="161883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3575"/>
            <a:ext cx="10972800" cy="726211"/>
          </a:xfrm>
        </p:spPr>
        <p:txBody>
          <a:bodyPr/>
          <a:lstStyle/>
          <a:p>
            <a:r>
              <a:rPr lang="en-US" dirty="0"/>
              <a:t>Demand Side Review of Important Trends</a:t>
            </a:r>
          </a:p>
        </p:txBody>
      </p:sp>
      <p:sp>
        <p:nvSpPr>
          <p:cNvPr id="3" name="Content Placeholder 2"/>
          <p:cNvSpPr>
            <a:spLocks noGrp="1"/>
          </p:cNvSpPr>
          <p:nvPr>
            <p:ph idx="1"/>
          </p:nvPr>
        </p:nvSpPr>
        <p:spPr>
          <a:xfrm>
            <a:off x="609600" y="1754962"/>
            <a:ext cx="10972800" cy="4658031"/>
          </a:xfrm>
        </p:spPr>
        <p:txBody>
          <a:bodyPr/>
          <a:lstStyle/>
          <a:p>
            <a:r>
              <a:rPr lang="en-US" dirty="0"/>
              <a:t>Total wellfield demand has been dropping nicely since 2005, but </a:t>
            </a:r>
          </a:p>
          <a:p>
            <a:pPr lvl="1"/>
            <a:r>
              <a:rPr lang="en-US" dirty="0"/>
              <a:t>The demand has now leveled off at 900 million gallons, which is too high</a:t>
            </a:r>
          </a:p>
          <a:p>
            <a:r>
              <a:rPr lang="en-US" dirty="0"/>
              <a:t>In 2014 Portales adopted an ambitious target of reducing wellfield demand to 700 million gallons/year, but </a:t>
            </a:r>
          </a:p>
          <a:p>
            <a:pPr lvl="1"/>
            <a:r>
              <a:rPr lang="en-US" dirty="0"/>
              <a:t>This target was relaxed in 2018 when it appeared that additional water would soon be available from new wells on State lands</a:t>
            </a:r>
          </a:p>
          <a:p>
            <a:r>
              <a:rPr lang="en-US" dirty="0"/>
              <a:t>Now it appears that the additional water from State lands is only available in small amounts due to water right concerns, and </a:t>
            </a:r>
          </a:p>
          <a:p>
            <a:pPr lvl="1"/>
            <a:r>
              <a:rPr lang="en-US" dirty="0"/>
              <a:t>The City should reinstate ambitious water conservation measures to bridge the gap until Canadian River water is available or otherwise risk increasingly severe shortages</a:t>
            </a:r>
          </a:p>
        </p:txBody>
      </p:sp>
      <p:sp>
        <p:nvSpPr>
          <p:cNvPr id="4" name="Slide Number Placeholder 3"/>
          <p:cNvSpPr>
            <a:spLocks noGrp="1"/>
          </p:cNvSpPr>
          <p:nvPr>
            <p:ph type="sldNum" sz="quarter" idx="12"/>
          </p:nvPr>
        </p:nvSpPr>
        <p:spPr/>
        <p:txBody>
          <a:bodyPr/>
          <a:lstStyle/>
          <a:p>
            <a:fld id="{42B21C5C-8B6A-4973-88AE-E84F1AD84A21}" type="slidenum">
              <a:rPr lang="en-US" smtClean="0"/>
              <a:pPr/>
              <a:t>13</a:t>
            </a:fld>
            <a:endParaRPr lang="en-US" dirty="0"/>
          </a:p>
        </p:txBody>
      </p:sp>
    </p:spTree>
    <p:extLst>
      <p:ext uri="{BB962C8B-B14F-4D97-AF65-F5344CB8AC3E}">
        <p14:creationId xmlns:p14="http://schemas.microsoft.com/office/powerpoint/2010/main" val="86114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1" y="677250"/>
            <a:ext cx="10346266" cy="1056016"/>
          </a:xfrm>
        </p:spPr>
        <p:txBody>
          <a:bodyPr>
            <a:normAutofit fontScale="90000"/>
          </a:bodyPr>
          <a:lstStyle/>
          <a:p>
            <a:pPr algn="ctr"/>
            <a:r>
              <a:rPr lang="en-US" dirty="0"/>
              <a:t>Total wellfield demand has been over 900 million gallons per year for the past 5 years – this is too high</a:t>
            </a:r>
          </a:p>
        </p:txBody>
      </p:sp>
      <p:sp>
        <p:nvSpPr>
          <p:cNvPr id="3" name="Slide Number Placeholder 2"/>
          <p:cNvSpPr>
            <a:spLocks noGrp="1"/>
          </p:cNvSpPr>
          <p:nvPr>
            <p:ph type="sldNum" sz="quarter" idx="11"/>
          </p:nvPr>
        </p:nvSpPr>
        <p:spPr/>
        <p:txBody>
          <a:bodyPr/>
          <a:lstStyle/>
          <a:p>
            <a:fld id="{42B21C5C-8B6A-4973-88AE-E84F1AD84A21}" type="slidenum">
              <a:rPr lang="en-US" smtClean="0"/>
              <a:pPr/>
              <a:t>14</a:t>
            </a:fld>
            <a:endParaRPr lang="en-US" dirty="0"/>
          </a:p>
        </p:txBody>
      </p:sp>
      <p:pic>
        <p:nvPicPr>
          <p:cNvPr id="6" name="Picture 5"/>
          <p:cNvPicPr>
            <a:picLocks noChangeAspect="1"/>
          </p:cNvPicPr>
          <p:nvPr/>
        </p:nvPicPr>
        <p:blipFill>
          <a:blip r:embed="rId3"/>
          <a:stretch>
            <a:fillRect/>
          </a:stretch>
        </p:blipFill>
        <p:spPr>
          <a:xfrm>
            <a:off x="1356852" y="1303192"/>
            <a:ext cx="9379974" cy="5109801"/>
          </a:xfrm>
          <a:prstGeom prst="rect">
            <a:avLst/>
          </a:prstGeom>
        </p:spPr>
      </p:pic>
    </p:spTree>
    <p:extLst>
      <p:ext uri="{BB962C8B-B14F-4D97-AF65-F5344CB8AC3E}">
        <p14:creationId xmlns:p14="http://schemas.microsoft.com/office/powerpoint/2010/main" val="1251989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752" y="641445"/>
            <a:ext cx="10467833" cy="659733"/>
          </a:xfrm>
        </p:spPr>
        <p:txBody>
          <a:bodyPr>
            <a:normAutofit/>
          </a:bodyPr>
          <a:lstStyle/>
          <a:p>
            <a:pPr algn="ctr"/>
            <a:r>
              <a:rPr lang="en-US" dirty="0"/>
              <a:t>Long-Term Demand Trends by Category</a:t>
            </a:r>
          </a:p>
        </p:txBody>
      </p:sp>
      <p:sp>
        <p:nvSpPr>
          <p:cNvPr id="3" name="Slide Number Placeholder 2"/>
          <p:cNvSpPr>
            <a:spLocks noGrp="1"/>
          </p:cNvSpPr>
          <p:nvPr>
            <p:ph type="sldNum" sz="quarter" idx="11"/>
          </p:nvPr>
        </p:nvSpPr>
        <p:spPr/>
        <p:txBody>
          <a:bodyPr/>
          <a:lstStyle/>
          <a:p>
            <a:fld id="{42B21C5C-8B6A-4973-88AE-E84F1AD84A21}" type="slidenum">
              <a:rPr lang="en-US" smtClean="0"/>
              <a:pPr/>
              <a:t>15</a:t>
            </a:fld>
            <a:endParaRPr lang="en-US" dirty="0"/>
          </a:p>
        </p:txBody>
      </p:sp>
      <p:pic>
        <p:nvPicPr>
          <p:cNvPr id="5" name="Picture 4"/>
          <p:cNvPicPr>
            <a:picLocks noChangeAspect="1"/>
          </p:cNvPicPr>
          <p:nvPr/>
        </p:nvPicPr>
        <p:blipFill>
          <a:blip r:embed="rId3"/>
          <a:stretch>
            <a:fillRect/>
          </a:stretch>
        </p:blipFill>
        <p:spPr>
          <a:xfrm>
            <a:off x="1126395" y="1165123"/>
            <a:ext cx="9304805" cy="5247870"/>
          </a:xfrm>
          <a:prstGeom prst="rect">
            <a:avLst/>
          </a:prstGeom>
        </p:spPr>
      </p:pic>
    </p:spTree>
    <p:extLst>
      <p:ext uri="{BB962C8B-B14F-4D97-AF65-F5344CB8AC3E}">
        <p14:creationId xmlns:p14="http://schemas.microsoft.com/office/powerpoint/2010/main" val="3575911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5343"/>
            <a:ext cx="10972800" cy="618789"/>
          </a:xfrm>
        </p:spPr>
        <p:txBody>
          <a:bodyPr>
            <a:normAutofit fontScale="90000"/>
          </a:bodyPr>
          <a:lstStyle/>
          <a:p>
            <a:r>
              <a:rPr lang="en-US" dirty="0"/>
              <a:t>Observations on 2021 Metered Water Demand by Category</a:t>
            </a:r>
          </a:p>
        </p:txBody>
      </p:sp>
      <p:sp>
        <p:nvSpPr>
          <p:cNvPr id="3" name="Content Placeholder 2"/>
          <p:cNvSpPr>
            <a:spLocks noGrp="1"/>
          </p:cNvSpPr>
          <p:nvPr>
            <p:ph idx="1"/>
          </p:nvPr>
        </p:nvSpPr>
        <p:spPr/>
        <p:txBody>
          <a:bodyPr/>
          <a:lstStyle/>
          <a:p>
            <a:r>
              <a:rPr lang="en-US" dirty="0"/>
              <a:t>The three largest water use categories (Residential, Coop, and Industrial) have the best potential for significant water savings</a:t>
            </a:r>
          </a:p>
          <a:p>
            <a:r>
              <a:rPr lang="en-US" dirty="0"/>
              <a:t>Residential use still has the best additional conservation potential.</a:t>
            </a:r>
          </a:p>
          <a:p>
            <a:r>
              <a:rPr lang="en-US" dirty="0"/>
              <a:t>Coop demand shows little sign of significant conservation over the past 20 years and should be reviewed for savings.</a:t>
            </a:r>
          </a:p>
          <a:p>
            <a:r>
              <a:rPr lang="en-US" dirty="0"/>
              <a:t>Industrial use is increasing and should also be reviewed for savings.</a:t>
            </a:r>
          </a:p>
          <a:p>
            <a:r>
              <a:rPr lang="en-US" dirty="0"/>
              <a:t>Unmetered uses (considered losses) are highly variable and difficult to control</a:t>
            </a:r>
          </a:p>
          <a:p>
            <a:r>
              <a:rPr lang="en-US" dirty="0"/>
              <a:t>Remaining Commercial, ENMU, other (mainly City) uses are low and stable</a:t>
            </a:r>
          </a:p>
          <a:p>
            <a:r>
              <a:rPr lang="en-US" dirty="0"/>
              <a:t>Reclaimed water use is growing and increasingly important</a:t>
            </a:r>
          </a:p>
          <a:p>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16</a:t>
            </a:fld>
            <a:endParaRPr lang="en-US" dirty="0"/>
          </a:p>
        </p:txBody>
      </p:sp>
    </p:spTree>
    <p:extLst>
      <p:ext uri="{BB962C8B-B14F-4D97-AF65-F5344CB8AC3E}">
        <p14:creationId xmlns:p14="http://schemas.microsoft.com/office/powerpoint/2010/main" val="322975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Current Situation</a:t>
            </a:r>
          </a:p>
        </p:txBody>
      </p:sp>
      <p:sp>
        <p:nvSpPr>
          <p:cNvPr id="4" name="Slide Number Placeholder 3"/>
          <p:cNvSpPr>
            <a:spLocks noGrp="1"/>
          </p:cNvSpPr>
          <p:nvPr>
            <p:ph type="sldNum" sz="quarter" idx="12"/>
          </p:nvPr>
        </p:nvSpPr>
        <p:spPr/>
        <p:txBody>
          <a:bodyPr/>
          <a:lstStyle/>
          <a:p>
            <a:fld id="{42B21C5C-8B6A-4973-88AE-E84F1AD84A21}" type="slidenum">
              <a:rPr lang="en-US" smtClean="0"/>
              <a:pPr/>
              <a:t>17</a:t>
            </a:fld>
            <a:endParaRPr lang="en-US" dirty="0"/>
          </a:p>
        </p:txBody>
      </p:sp>
      <p:pic>
        <p:nvPicPr>
          <p:cNvPr id="6" name="Content Placeholder 5"/>
          <p:cNvPicPr>
            <a:picLocks noGrp="1" noChangeAspect="1"/>
          </p:cNvPicPr>
          <p:nvPr>
            <p:ph idx="1"/>
          </p:nvPr>
        </p:nvPicPr>
        <p:blipFill>
          <a:blip r:embed="rId2"/>
          <a:stretch>
            <a:fillRect/>
          </a:stretch>
        </p:blipFill>
        <p:spPr>
          <a:xfrm>
            <a:off x="1310898" y="1017639"/>
            <a:ext cx="9628302" cy="5072214"/>
          </a:xfrm>
          <a:prstGeom prst="rect">
            <a:avLst/>
          </a:prstGeom>
        </p:spPr>
      </p:pic>
    </p:spTree>
    <p:extLst>
      <p:ext uri="{BB962C8B-B14F-4D97-AF65-F5344CB8AC3E}">
        <p14:creationId xmlns:p14="http://schemas.microsoft.com/office/powerpoint/2010/main" val="3881583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96413"/>
            <a:ext cx="10972800" cy="637720"/>
          </a:xfrm>
        </p:spPr>
        <p:txBody>
          <a:bodyPr/>
          <a:lstStyle/>
          <a:p>
            <a:r>
              <a:rPr lang="en-US" dirty="0"/>
              <a:t>The Path Forward</a:t>
            </a:r>
          </a:p>
        </p:txBody>
      </p:sp>
      <p:sp>
        <p:nvSpPr>
          <p:cNvPr id="3" name="Content Placeholder 2"/>
          <p:cNvSpPr>
            <a:spLocks noGrp="1"/>
          </p:cNvSpPr>
          <p:nvPr>
            <p:ph idx="1"/>
          </p:nvPr>
        </p:nvSpPr>
        <p:spPr>
          <a:xfrm>
            <a:off x="609600" y="1434133"/>
            <a:ext cx="10972800" cy="4890467"/>
          </a:xfrm>
        </p:spPr>
        <p:txBody>
          <a:bodyPr>
            <a:normAutofit/>
          </a:bodyPr>
          <a:lstStyle/>
          <a:p>
            <a:pPr>
              <a:buFont typeface="Wingdings" panose="05000000000000000000" pitchFamily="2" charset="2"/>
              <a:buChar char="§"/>
            </a:pPr>
            <a:endParaRPr lang="en-US" dirty="0"/>
          </a:p>
          <a:p>
            <a:pPr>
              <a:buFont typeface="Wingdings" panose="05000000000000000000" pitchFamily="2" charset="2"/>
              <a:buChar char="§"/>
            </a:pPr>
            <a:r>
              <a:rPr lang="en-US" dirty="0"/>
              <a:t>With a firmer Ute water delivery date of about 2030, Portales now has a more definite water supply gap to fill and can do more targeted planning</a:t>
            </a:r>
          </a:p>
          <a:p>
            <a:pPr>
              <a:buFont typeface="Wingdings" panose="05000000000000000000" pitchFamily="2" charset="2"/>
              <a:buChar char="§"/>
            </a:pPr>
            <a:endParaRPr lang="en-US" dirty="0"/>
          </a:p>
          <a:p>
            <a:pPr>
              <a:buFont typeface="Wingdings" panose="05000000000000000000" pitchFamily="2" charset="2"/>
              <a:buChar char="§"/>
            </a:pPr>
            <a:r>
              <a:rPr lang="en-US" dirty="0"/>
              <a:t>With the prospect of additional supplies on State lands looking less promising, the need to conserve remaining supplies has increased</a:t>
            </a:r>
          </a:p>
          <a:p>
            <a:pPr>
              <a:buFont typeface="Wingdings" panose="05000000000000000000" pitchFamily="2" charset="2"/>
              <a:buChar char="§"/>
            </a:pPr>
            <a:endParaRPr lang="en-US" dirty="0"/>
          </a:p>
          <a:p>
            <a:pPr>
              <a:buFont typeface="Wingdings" panose="05000000000000000000" pitchFamily="2" charset="2"/>
              <a:buChar char="§"/>
            </a:pPr>
            <a:r>
              <a:rPr lang="en-US" dirty="0"/>
              <a:t>The immediate problem is maintaining pumping capacity when drawing from an increasingly thin aquifer in the face of an increasing rather than a decreasing demand</a:t>
            </a:r>
          </a:p>
          <a:p>
            <a:pPr>
              <a:buFont typeface="Wingdings" panose="05000000000000000000" pitchFamily="2" charset="2"/>
              <a:buChar char="§"/>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18</a:t>
            </a:fld>
            <a:endParaRPr lang="en-US" dirty="0"/>
          </a:p>
        </p:txBody>
      </p:sp>
    </p:spTree>
    <p:extLst>
      <p:ext uri="{BB962C8B-B14F-4D97-AF65-F5344CB8AC3E}">
        <p14:creationId xmlns:p14="http://schemas.microsoft.com/office/powerpoint/2010/main" val="2477049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1664"/>
            <a:ext cx="10972800" cy="681965"/>
          </a:xfrm>
        </p:spPr>
        <p:txBody>
          <a:bodyPr>
            <a:normAutofit/>
          </a:bodyPr>
          <a:lstStyle/>
          <a:p>
            <a:r>
              <a:rPr lang="en-US" dirty="0"/>
              <a:t>Lower Demands = Lower Pumping Capacity Needed</a:t>
            </a:r>
          </a:p>
        </p:txBody>
      </p:sp>
      <p:sp>
        <p:nvSpPr>
          <p:cNvPr id="3" name="Content Placeholder 2"/>
          <p:cNvSpPr>
            <a:spLocks noGrp="1"/>
          </p:cNvSpPr>
          <p:nvPr>
            <p:ph idx="1"/>
          </p:nvPr>
        </p:nvSpPr>
        <p:spPr>
          <a:xfrm>
            <a:off x="609600" y="1637071"/>
            <a:ext cx="10972800" cy="4687529"/>
          </a:xfrm>
        </p:spPr>
        <p:txBody>
          <a:bodyPr>
            <a:normAutofit fontScale="77500" lnSpcReduction="20000"/>
          </a:bodyPr>
          <a:lstStyle/>
          <a:p>
            <a:pPr>
              <a:buFont typeface="Wingdings" panose="05000000000000000000" pitchFamily="2" charset="2"/>
              <a:buChar char="§"/>
            </a:pPr>
            <a:r>
              <a:rPr lang="en-US" dirty="0"/>
              <a:t>Portales can maintain needed pumping capacity by:</a:t>
            </a:r>
          </a:p>
          <a:p>
            <a:pPr lvl="1">
              <a:buFont typeface="Wingdings" panose="05000000000000000000" pitchFamily="2" charset="2"/>
              <a:buChar char="§"/>
            </a:pPr>
            <a:r>
              <a:rPr lang="en-US" dirty="0"/>
              <a:t>Increasing wellfield production = more low yield wells = $$</a:t>
            </a:r>
          </a:p>
          <a:p>
            <a:pPr lvl="1">
              <a:buFont typeface="Wingdings" panose="05000000000000000000" pitchFamily="2" charset="2"/>
              <a:buChar char="§"/>
            </a:pPr>
            <a:r>
              <a:rPr lang="en-US" dirty="0"/>
              <a:t>Decreasing water demands = more conservation = social accommodation</a:t>
            </a:r>
          </a:p>
          <a:p>
            <a:pPr lvl="1">
              <a:buFont typeface="Wingdings" panose="05000000000000000000" pitchFamily="2" charset="2"/>
              <a:buChar char="§"/>
            </a:pPr>
            <a:r>
              <a:rPr lang="en-US" dirty="0"/>
              <a:t>Portales has the tools and the need to do both</a:t>
            </a:r>
          </a:p>
          <a:p>
            <a:pPr>
              <a:spcBef>
                <a:spcPts val="1200"/>
              </a:spcBef>
              <a:buFont typeface="Wingdings" panose="05000000000000000000" pitchFamily="2" charset="2"/>
              <a:buChar char="§"/>
            </a:pPr>
            <a:r>
              <a:rPr lang="en-US" dirty="0"/>
              <a:t>Many effective Best Management Practices to reduce demands are described in Portales’ annual Water Conservation and Use Reports – Key actions are:</a:t>
            </a:r>
          </a:p>
          <a:p>
            <a:pPr lvl="1">
              <a:spcBef>
                <a:spcPts val="1200"/>
              </a:spcBef>
              <a:buFont typeface="Courier New" panose="02070309020205020404" pitchFamily="49" charset="0"/>
              <a:buChar char="o"/>
            </a:pPr>
            <a:r>
              <a:rPr lang="en-US" dirty="0"/>
              <a:t>Increase conservation awareness in Portales</a:t>
            </a:r>
          </a:p>
          <a:p>
            <a:pPr lvl="1">
              <a:spcBef>
                <a:spcPts val="1200"/>
              </a:spcBef>
              <a:buFont typeface="Courier New" panose="02070309020205020404" pitchFamily="49" charset="0"/>
              <a:buChar char="o"/>
            </a:pPr>
            <a:r>
              <a:rPr lang="en-US" dirty="0"/>
              <a:t>Increase water rates to discourage excessive use</a:t>
            </a:r>
          </a:p>
          <a:p>
            <a:pPr lvl="1">
              <a:spcBef>
                <a:spcPts val="1200"/>
              </a:spcBef>
              <a:buFont typeface="Courier New" panose="02070309020205020404" pitchFamily="49" charset="0"/>
              <a:buChar char="o"/>
            </a:pPr>
            <a:r>
              <a:rPr lang="en-US" dirty="0"/>
              <a:t>Work with residents to reduce indoor and outdoor water use</a:t>
            </a:r>
          </a:p>
          <a:p>
            <a:pPr lvl="1">
              <a:spcBef>
                <a:spcPts val="1200"/>
              </a:spcBef>
              <a:buFont typeface="Courier New" panose="02070309020205020404" pitchFamily="49" charset="0"/>
              <a:buChar char="o"/>
            </a:pPr>
            <a:r>
              <a:rPr lang="en-US" dirty="0"/>
              <a:t>Work with Roosevelt County Water Coop to develop a conservation plan</a:t>
            </a:r>
          </a:p>
          <a:p>
            <a:pPr lvl="1">
              <a:spcBef>
                <a:spcPts val="1200"/>
              </a:spcBef>
              <a:buFont typeface="Courier New" panose="02070309020205020404" pitchFamily="49" charset="0"/>
              <a:buChar char="o"/>
            </a:pPr>
            <a:r>
              <a:rPr lang="en-US" dirty="0"/>
              <a:t>Work with industry to increase water conservation and reduce demands</a:t>
            </a:r>
          </a:p>
          <a:p>
            <a:pPr lvl="1">
              <a:spcBef>
                <a:spcPts val="1200"/>
              </a:spcBef>
              <a:buFont typeface="Courier New" panose="02070309020205020404" pitchFamily="49" charset="0"/>
              <a:buChar char="o"/>
            </a:pPr>
            <a:r>
              <a:rPr lang="en-US" dirty="0"/>
              <a:t>Expand use of reclaimed water to replace well water</a:t>
            </a:r>
          </a:p>
          <a:p>
            <a:pPr>
              <a:spcBef>
                <a:spcPts val="1200"/>
              </a:spcBef>
              <a:buFont typeface="Wingdings" panose="05000000000000000000" pitchFamily="2" charset="2"/>
              <a:buChar char="§"/>
            </a:pPr>
            <a:r>
              <a:rPr lang="en-US" dirty="0"/>
              <a:t>The supply gap may be upwards of a decade long and the possibility of a serious supply shortage is real and must be avoided</a:t>
            </a:r>
          </a:p>
          <a:p>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19</a:t>
            </a:fld>
            <a:endParaRPr lang="en-US" dirty="0"/>
          </a:p>
        </p:txBody>
      </p:sp>
    </p:spTree>
    <p:extLst>
      <p:ext uri="{BB962C8B-B14F-4D97-AF65-F5344CB8AC3E}">
        <p14:creationId xmlns:p14="http://schemas.microsoft.com/office/powerpoint/2010/main" val="128757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076622"/>
            <a:ext cx="10972800" cy="1143000"/>
          </a:xfrm>
        </p:spPr>
        <p:txBody>
          <a:bodyPr>
            <a:noAutofit/>
          </a:bodyPr>
          <a:lstStyle/>
          <a:p>
            <a:r>
              <a:rPr lang="en-US" sz="4400" dirty="0"/>
              <a:t>City of Portales Annual Water </a:t>
            </a:r>
            <a:br>
              <a:rPr lang="en-US" sz="4400" dirty="0"/>
            </a:br>
            <a:r>
              <a:rPr lang="en-US" sz="4400" dirty="0"/>
              <a:t>Conservation and Use Report</a:t>
            </a:r>
          </a:p>
        </p:txBody>
      </p:sp>
      <p:sp>
        <p:nvSpPr>
          <p:cNvPr id="3" name="Content Placeholder 2"/>
          <p:cNvSpPr>
            <a:spLocks noGrp="1"/>
          </p:cNvSpPr>
          <p:nvPr>
            <p:ph idx="1"/>
          </p:nvPr>
        </p:nvSpPr>
        <p:spPr/>
        <p:txBody>
          <a:bodyPr/>
          <a:lstStyle/>
          <a:p>
            <a:endParaRPr lang="en-US" dirty="0"/>
          </a:p>
          <a:p>
            <a:endParaRPr lang="en-US" sz="3200" dirty="0"/>
          </a:p>
          <a:p>
            <a:r>
              <a:rPr lang="en-US" sz="3200" dirty="0"/>
              <a:t>Documents water supply and demand trends</a:t>
            </a:r>
          </a:p>
          <a:p>
            <a:r>
              <a:rPr lang="en-US" sz="3200" dirty="0"/>
              <a:t>Evaluates effectiveness of water conservation measures</a:t>
            </a:r>
          </a:p>
          <a:p>
            <a:r>
              <a:rPr lang="en-US" sz="3200" dirty="0"/>
              <a:t>Provides information needed for effective water management</a:t>
            </a:r>
          </a:p>
          <a:p>
            <a:r>
              <a:rPr lang="en-US" sz="3200" dirty="0"/>
              <a:t>Meets NMOSE Grant Funding Requirements</a:t>
            </a:r>
          </a:p>
        </p:txBody>
      </p:sp>
    </p:spTree>
    <p:extLst>
      <p:ext uri="{BB962C8B-B14F-4D97-AF65-F5344CB8AC3E}">
        <p14:creationId xmlns:p14="http://schemas.microsoft.com/office/powerpoint/2010/main" val="1786260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final thought: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This is not a television show. The Canadian River will come to our rescue in the end but not before considerable cost and suffering unless the heroes of Portales step in and reduce water demands now.</a:t>
            </a:r>
          </a:p>
          <a:p>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20</a:t>
            </a:fld>
            <a:endParaRPr lang="en-US" dirty="0"/>
          </a:p>
        </p:txBody>
      </p:sp>
    </p:spTree>
    <p:extLst>
      <p:ext uri="{BB962C8B-B14F-4D97-AF65-F5344CB8AC3E}">
        <p14:creationId xmlns:p14="http://schemas.microsoft.com/office/powerpoint/2010/main" val="282186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10972800" cy="1143000"/>
          </a:xfrm>
        </p:spPr>
        <p:txBody>
          <a:bodyPr>
            <a:normAutofit/>
          </a:bodyPr>
          <a:lstStyle/>
          <a:p>
            <a:r>
              <a:rPr lang="en-US" sz="4400" dirty="0"/>
              <a:t>The Need for Water Conservation</a:t>
            </a:r>
          </a:p>
        </p:txBody>
      </p:sp>
      <p:sp>
        <p:nvSpPr>
          <p:cNvPr id="3" name="Content Placeholder 2"/>
          <p:cNvSpPr>
            <a:spLocks noGrp="1"/>
          </p:cNvSpPr>
          <p:nvPr>
            <p:ph idx="1"/>
          </p:nvPr>
        </p:nvSpPr>
        <p:spPr/>
        <p:txBody>
          <a:bodyPr>
            <a:normAutofit/>
          </a:bodyPr>
          <a:lstStyle/>
          <a:p>
            <a:r>
              <a:rPr lang="en-US" sz="2800" dirty="0"/>
              <a:t>The aquifer providing the City’s water supply is being depleted and its high-capacity life has ended </a:t>
            </a:r>
          </a:p>
          <a:p>
            <a:r>
              <a:rPr lang="en-US" sz="2800" dirty="0"/>
              <a:t>Water right concerns have made supplemental water supplies from State lands less promising</a:t>
            </a:r>
          </a:p>
          <a:p>
            <a:r>
              <a:rPr lang="en-US" sz="2800" dirty="0"/>
              <a:t>Water deliveries from Ute Reservoir on the Canadian River are now more firm but may be 8 years away</a:t>
            </a:r>
          </a:p>
          <a:p>
            <a:r>
              <a:rPr lang="en-US" sz="2800" dirty="0"/>
              <a:t>It is important for Portales to continue to reduce water use and increase pumping capacity to bridge the gap until water from Ute or other sources is available</a:t>
            </a:r>
          </a:p>
        </p:txBody>
      </p:sp>
      <p:sp>
        <p:nvSpPr>
          <p:cNvPr id="4" name="Slide Number Placeholder 3"/>
          <p:cNvSpPr>
            <a:spLocks noGrp="1"/>
          </p:cNvSpPr>
          <p:nvPr>
            <p:ph type="sldNum" sz="quarter" idx="12"/>
          </p:nvPr>
        </p:nvSpPr>
        <p:spPr/>
        <p:txBody>
          <a:bodyPr/>
          <a:lstStyle/>
          <a:p>
            <a:fld id="{42B21C5C-8B6A-4973-88AE-E84F1AD84A21}" type="slidenum">
              <a:rPr lang="en-US" smtClean="0"/>
              <a:pPr/>
              <a:t>3</a:t>
            </a:fld>
            <a:endParaRPr lang="en-US" dirty="0"/>
          </a:p>
        </p:txBody>
      </p:sp>
    </p:spTree>
    <p:extLst>
      <p:ext uri="{BB962C8B-B14F-4D97-AF65-F5344CB8AC3E}">
        <p14:creationId xmlns:p14="http://schemas.microsoft.com/office/powerpoint/2010/main" val="386395619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from 2020 in Portales’ Blackwater Wellfield</a:t>
            </a:r>
          </a:p>
        </p:txBody>
      </p:sp>
      <p:sp>
        <p:nvSpPr>
          <p:cNvPr id="3" name="Content Placeholder 2"/>
          <p:cNvSpPr>
            <a:spLocks noGrp="1"/>
          </p:cNvSpPr>
          <p:nvPr>
            <p:ph idx="1"/>
          </p:nvPr>
        </p:nvSpPr>
        <p:spPr/>
        <p:txBody>
          <a:bodyPr/>
          <a:lstStyle/>
          <a:p>
            <a:r>
              <a:rPr lang="en-US" dirty="0"/>
              <a:t>The average aquifer thickness dropped another 2 feet </a:t>
            </a:r>
          </a:p>
          <a:p>
            <a:r>
              <a:rPr lang="en-US" dirty="0"/>
              <a:t>The average aquifer thickness at the City’s wells is now only 28 feet</a:t>
            </a:r>
          </a:p>
          <a:p>
            <a:r>
              <a:rPr lang="en-US" dirty="0"/>
              <a:t>Relief from imported Canadian River water is 8 years (or more) away</a:t>
            </a:r>
          </a:p>
          <a:p>
            <a:r>
              <a:rPr lang="en-US" dirty="0"/>
              <a:t>Portales’ 900 million gallon groundwater demand was unchanged from 2020</a:t>
            </a:r>
          </a:p>
          <a:p>
            <a:r>
              <a:rPr lang="en-US" dirty="0"/>
              <a:t>The City cannot afford many more years of 2 foot aquifer declines</a:t>
            </a:r>
          </a:p>
          <a:p>
            <a:r>
              <a:rPr lang="en-US" dirty="0"/>
              <a:t>Peak summer demands are already very difficult to meet</a:t>
            </a:r>
          </a:p>
          <a:p>
            <a:r>
              <a:rPr lang="en-US" dirty="0"/>
              <a:t>Four new replacement wells to be added in 2023 will help</a:t>
            </a:r>
          </a:p>
          <a:p>
            <a:r>
              <a:rPr lang="en-US" dirty="0"/>
              <a:t>Increased use of reclaimed water will help</a:t>
            </a:r>
          </a:p>
          <a:p>
            <a:r>
              <a:rPr lang="en-US" dirty="0"/>
              <a:t>But </a:t>
            </a:r>
            <a:r>
              <a:rPr lang="en-US" u="sng" dirty="0"/>
              <a:t>increased conservation awareness</a:t>
            </a:r>
            <a:r>
              <a:rPr lang="en-US" dirty="0"/>
              <a:t> will also be needed to reduce demand to workable levels</a:t>
            </a:r>
          </a:p>
          <a:p>
            <a:pPr marL="0" indent="0">
              <a:buNone/>
            </a:pPr>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4</a:t>
            </a:fld>
            <a:endParaRPr lang="en-US" dirty="0"/>
          </a:p>
        </p:txBody>
      </p:sp>
    </p:spTree>
    <p:extLst>
      <p:ext uri="{BB962C8B-B14F-4D97-AF65-F5344CB8AC3E}">
        <p14:creationId xmlns:p14="http://schemas.microsoft.com/office/powerpoint/2010/main" val="216879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586" y="703112"/>
            <a:ext cx="9861014" cy="1453234"/>
          </a:xfrm>
        </p:spPr>
        <p:txBody>
          <a:bodyPr>
            <a:normAutofit fontScale="90000"/>
          </a:bodyPr>
          <a:lstStyle/>
          <a:p>
            <a:pPr algn="ctr"/>
            <a:r>
              <a:rPr lang="en-US" dirty="0"/>
              <a:t>Need for Conservation: a Vanishing Aquifer</a:t>
            </a:r>
            <a:br>
              <a:rPr lang="en-US" dirty="0"/>
            </a:br>
            <a:r>
              <a:rPr lang="en-US" dirty="0"/>
              <a:t>Historic Water Level Declines in the Blackwater Wellfield Example Wells BW-19 to BW-27 </a:t>
            </a:r>
          </a:p>
        </p:txBody>
      </p:sp>
      <p:sp>
        <p:nvSpPr>
          <p:cNvPr id="3" name="Slide Number Placeholder 2"/>
          <p:cNvSpPr>
            <a:spLocks noGrp="1"/>
          </p:cNvSpPr>
          <p:nvPr>
            <p:ph type="sldNum" sz="quarter" idx="11"/>
          </p:nvPr>
        </p:nvSpPr>
        <p:spPr/>
        <p:txBody>
          <a:bodyPr/>
          <a:lstStyle/>
          <a:p>
            <a:fld id="{42B21C5C-8B6A-4973-88AE-E84F1AD84A21}" type="slidenum">
              <a:rPr lang="en-US" smtClean="0"/>
              <a:pPr/>
              <a:t>5</a:t>
            </a:fld>
            <a:endParaRPr lang="en-US" dirty="0"/>
          </a:p>
        </p:txBody>
      </p:sp>
      <p:pic>
        <p:nvPicPr>
          <p:cNvPr id="5" name="Picture 4"/>
          <p:cNvPicPr>
            <a:picLocks noChangeAspect="1"/>
          </p:cNvPicPr>
          <p:nvPr/>
        </p:nvPicPr>
        <p:blipFill>
          <a:blip r:embed="rId3"/>
          <a:stretch>
            <a:fillRect/>
          </a:stretch>
        </p:blipFill>
        <p:spPr>
          <a:xfrm>
            <a:off x="2467721" y="1649948"/>
            <a:ext cx="7162976" cy="4878760"/>
          </a:xfrm>
          <a:prstGeom prst="rect">
            <a:avLst/>
          </a:prstGeom>
        </p:spPr>
      </p:pic>
    </p:spTree>
    <p:extLst>
      <p:ext uri="{BB962C8B-B14F-4D97-AF65-F5344CB8AC3E}">
        <p14:creationId xmlns:p14="http://schemas.microsoft.com/office/powerpoint/2010/main" val="167292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637" y="477437"/>
            <a:ext cx="10092265" cy="1528550"/>
          </a:xfrm>
        </p:spPr>
        <p:txBody>
          <a:bodyPr>
            <a:normAutofit fontScale="90000"/>
          </a:bodyPr>
          <a:lstStyle/>
          <a:p>
            <a:pPr algn="ctr"/>
            <a:r>
              <a:rPr lang="en-US" dirty="0"/>
              <a:t>Need for Conservation: a Marginal Yield</a:t>
            </a:r>
            <a:br>
              <a:rPr lang="en-US" dirty="0"/>
            </a:br>
            <a:r>
              <a:rPr lang="en-US" dirty="0"/>
              <a:t>Historic Yield Declines in the Blackwater Wellfield </a:t>
            </a:r>
            <a:br>
              <a:rPr lang="en-US" dirty="0"/>
            </a:br>
            <a:r>
              <a:rPr lang="en-US" dirty="0"/>
              <a:t>Example Wells BW-19 to BW-27</a:t>
            </a:r>
          </a:p>
        </p:txBody>
      </p:sp>
      <p:sp>
        <p:nvSpPr>
          <p:cNvPr id="3" name="Slide Number Placeholder 2"/>
          <p:cNvSpPr>
            <a:spLocks noGrp="1"/>
          </p:cNvSpPr>
          <p:nvPr>
            <p:ph type="sldNum" sz="quarter" idx="11"/>
          </p:nvPr>
        </p:nvSpPr>
        <p:spPr/>
        <p:txBody>
          <a:bodyPr/>
          <a:lstStyle/>
          <a:p>
            <a:fld id="{42B21C5C-8B6A-4973-88AE-E84F1AD84A21}" type="slidenum">
              <a:rPr lang="en-US" smtClean="0"/>
              <a:pPr/>
              <a:t>6</a:t>
            </a:fld>
            <a:endParaRPr lang="en-US" dirty="0"/>
          </a:p>
        </p:txBody>
      </p:sp>
      <p:pic>
        <p:nvPicPr>
          <p:cNvPr id="5" name="Picture 4"/>
          <p:cNvPicPr>
            <a:picLocks noChangeAspect="1"/>
          </p:cNvPicPr>
          <p:nvPr/>
        </p:nvPicPr>
        <p:blipFill>
          <a:blip r:embed="rId3"/>
          <a:stretch>
            <a:fillRect/>
          </a:stretch>
        </p:blipFill>
        <p:spPr>
          <a:xfrm>
            <a:off x="2507038" y="1544348"/>
            <a:ext cx="7416162" cy="5051207"/>
          </a:xfrm>
          <a:prstGeom prst="rect">
            <a:avLst/>
          </a:prstGeom>
        </p:spPr>
      </p:pic>
    </p:spTree>
    <p:extLst>
      <p:ext uri="{BB962C8B-B14F-4D97-AF65-F5344CB8AC3E}">
        <p14:creationId xmlns:p14="http://schemas.microsoft.com/office/powerpoint/2010/main" val="110548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0976"/>
            <a:ext cx="10972800" cy="621792"/>
          </a:xfrm>
        </p:spPr>
        <p:txBody>
          <a:bodyPr>
            <a:normAutofit/>
          </a:bodyPr>
          <a:lstStyle/>
          <a:p>
            <a:r>
              <a:rPr lang="en-US" dirty="0"/>
              <a:t>Bridging the 8-Year Gap: a Two-Pronged Approach</a:t>
            </a:r>
          </a:p>
        </p:txBody>
      </p:sp>
      <p:sp>
        <p:nvSpPr>
          <p:cNvPr id="3" name="Content Placeholder 2"/>
          <p:cNvSpPr>
            <a:spLocks noGrp="1"/>
          </p:cNvSpPr>
          <p:nvPr>
            <p:ph idx="1"/>
          </p:nvPr>
        </p:nvSpPr>
        <p:spPr>
          <a:xfrm>
            <a:off x="609600" y="1798320"/>
            <a:ext cx="10972800" cy="4389120"/>
          </a:xfrm>
        </p:spPr>
        <p:txBody>
          <a:bodyPr>
            <a:noAutofit/>
          </a:bodyPr>
          <a:lstStyle/>
          <a:p>
            <a:r>
              <a:rPr lang="en-US" sz="2800" u="sng" dirty="0"/>
              <a:t>Increase supply</a:t>
            </a:r>
            <a:r>
              <a:rPr lang="en-US" sz="2800" dirty="0"/>
              <a:t> through supplemental sources</a:t>
            </a:r>
          </a:p>
          <a:p>
            <a:pPr lvl="1"/>
            <a:r>
              <a:rPr lang="en-US" dirty="0"/>
              <a:t>Add new and replacement wells to the City wellfields</a:t>
            </a:r>
          </a:p>
          <a:p>
            <a:pPr lvl="1"/>
            <a:r>
              <a:rPr lang="en-US" dirty="0"/>
              <a:t>Increase the yields of existing wells</a:t>
            </a:r>
          </a:p>
          <a:p>
            <a:pPr lvl="1"/>
            <a:r>
              <a:rPr lang="en-US" dirty="0"/>
              <a:t>Use reclaimed water instead of well water</a:t>
            </a:r>
          </a:p>
          <a:p>
            <a:pPr lvl="1"/>
            <a:r>
              <a:rPr lang="en-US" dirty="0"/>
              <a:t>Eventually get renewable surface water from the Canadian River</a:t>
            </a:r>
            <a:endParaRPr lang="en-US" sz="2400" dirty="0"/>
          </a:p>
          <a:p>
            <a:r>
              <a:rPr lang="en-US" sz="2800" u="sng" dirty="0"/>
              <a:t>Reduce demand</a:t>
            </a:r>
            <a:r>
              <a:rPr lang="en-US" sz="2800" dirty="0"/>
              <a:t> through water conservation</a:t>
            </a:r>
          </a:p>
          <a:p>
            <a:pPr lvl="1"/>
            <a:r>
              <a:rPr lang="en-US" dirty="0"/>
              <a:t>Current overall goal is 40 million gallons reduction in demand each year</a:t>
            </a:r>
          </a:p>
          <a:p>
            <a:pPr lvl="1"/>
            <a:r>
              <a:rPr lang="en-US" dirty="0"/>
              <a:t>A renewed emphasis on water conservation is clearly needed</a:t>
            </a:r>
          </a:p>
          <a:p>
            <a:r>
              <a:rPr lang="en-US" sz="2800" dirty="0"/>
              <a:t>First we look at the supply side, then at the demand side, then at resolution</a:t>
            </a:r>
          </a:p>
          <a:p>
            <a:pPr marL="393192" lvl="1" indent="0">
              <a:buNone/>
            </a:pPr>
            <a:r>
              <a:rPr lang="en-US" sz="2400" dirty="0"/>
              <a:t>																</a:t>
            </a:r>
            <a:endParaRPr lang="en-US" dirty="0"/>
          </a:p>
        </p:txBody>
      </p:sp>
      <p:sp>
        <p:nvSpPr>
          <p:cNvPr id="4" name="Slide Number Placeholder 3"/>
          <p:cNvSpPr>
            <a:spLocks noGrp="1"/>
          </p:cNvSpPr>
          <p:nvPr>
            <p:ph type="sldNum" sz="quarter" idx="12"/>
          </p:nvPr>
        </p:nvSpPr>
        <p:spPr/>
        <p:txBody>
          <a:bodyPr/>
          <a:lstStyle/>
          <a:p>
            <a:fld id="{42B21C5C-8B6A-4973-88AE-E84F1AD84A21}" type="slidenum">
              <a:rPr lang="en-US" smtClean="0"/>
              <a:pPr/>
              <a:t>7</a:t>
            </a:fld>
            <a:endParaRPr lang="en-US" dirty="0"/>
          </a:p>
        </p:txBody>
      </p:sp>
    </p:spTree>
    <p:extLst>
      <p:ext uri="{BB962C8B-B14F-4D97-AF65-F5344CB8AC3E}">
        <p14:creationId xmlns:p14="http://schemas.microsoft.com/office/powerpoint/2010/main" val="375020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79274"/>
            <a:ext cx="10972800" cy="1626157"/>
          </a:xfrm>
        </p:spPr>
        <p:txBody>
          <a:bodyPr>
            <a:normAutofit fontScale="90000"/>
          </a:bodyPr>
          <a:lstStyle/>
          <a:p>
            <a:r>
              <a:rPr lang="en-US" dirty="0"/>
              <a:t>Supply Side Review of Two Important Trends: </a:t>
            </a:r>
            <a:br>
              <a:rPr lang="en-US" dirty="0"/>
            </a:br>
            <a:r>
              <a:rPr lang="en-US" dirty="0"/>
              <a:t>	- Decreasing Aquifer Thickness</a:t>
            </a:r>
            <a:br>
              <a:rPr lang="en-US" dirty="0"/>
            </a:br>
            <a:r>
              <a:rPr lang="en-US" dirty="0"/>
              <a:t>		results in </a:t>
            </a:r>
            <a:br>
              <a:rPr lang="en-US" dirty="0"/>
            </a:br>
            <a:r>
              <a:rPr lang="en-US" dirty="0"/>
              <a:t>	- Decreasing Well Yields</a:t>
            </a:r>
          </a:p>
        </p:txBody>
      </p:sp>
      <p:sp>
        <p:nvSpPr>
          <p:cNvPr id="3" name="Content Placeholder 2"/>
          <p:cNvSpPr>
            <a:spLocks noGrp="1"/>
          </p:cNvSpPr>
          <p:nvPr>
            <p:ph idx="1"/>
          </p:nvPr>
        </p:nvSpPr>
        <p:spPr>
          <a:xfrm>
            <a:off x="609600" y="3731342"/>
            <a:ext cx="10972800" cy="2153265"/>
          </a:xfrm>
        </p:spPr>
        <p:txBody>
          <a:bodyPr>
            <a:normAutofit/>
          </a:bodyPr>
          <a:lstStyle/>
          <a:p>
            <a:pPr>
              <a:spcAft>
                <a:spcPts val="600"/>
              </a:spcAft>
            </a:pPr>
            <a:r>
              <a:rPr lang="en-US" dirty="0"/>
              <a:t>Look at long-term average aquifer thickness trend in the Blackwater Wellfield</a:t>
            </a:r>
          </a:p>
          <a:p>
            <a:pPr>
              <a:spcAft>
                <a:spcPts val="600"/>
              </a:spcAft>
            </a:pPr>
            <a:r>
              <a:rPr lang="en-US" dirty="0"/>
              <a:t>Example of long-term aquifer thickness and yield trends in BW-4</a:t>
            </a:r>
          </a:p>
          <a:p>
            <a:pPr>
              <a:spcAft>
                <a:spcPts val="600"/>
              </a:spcAft>
            </a:pPr>
            <a:r>
              <a:rPr lang="en-US" dirty="0"/>
              <a:t>Look at declining production pumping capacity in Portales’ wellfields</a:t>
            </a:r>
          </a:p>
        </p:txBody>
      </p:sp>
      <p:sp>
        <p:nvSpPr>
          <p:cNvPr id="4" name="Slide Number Placeholder 3"/>
          <p:cNvSpPr>
            <a:spLocks noGrp="1"/>
          </p:cNvSpPr>
          <p:nvPr>
            <p:ph type="sldNum" sz="quarter" idx="12"/>
          </p:nvPr>
        </p:nvSpPr>
        <p:spPr/>
        <p:txBody>
          <a:bodyPr/>
          <a:lstStyle/>
          <a:p>
            <a:fld id="{42B21C5C-8B6A-4973-88AE-E84F1AD84A21}" type="slidenum">
              <a:rPr lang="en-US" smtClean="0"/>
              <a:pPr/>
              <a:t>8</a:t>
            </a:fld>
            <a:endParaRPr lang="en-US" dirty="0"/>
          </a:p>
        </p:txBody>
      </p:sp>
    </p:spTree>
    <p:extLst>
      <p:ext uri="{BB962C8B-B14F-4D97-AF65-F5344CB8AC3E}">
        <p14:creationId xmlns:p14="http://schemas.microsoft.com/office/powerpoint/2010/main" val="23413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Average Aquifer Thickness at Blackwater Wellfield</a:t>
            </a:r>
          </a:p>
        </p:txBody>
      </p:sp>
      <p:sp>
        <p:nvSpPr>
          <p:cNvPr id="4" name="Slide Number Placeholder 3"/>
          <p:cNvSpPr>
            <a:spLocks noGrp="1"/>
          </p:cNvSpPr>
          <p:nvPr>
            <p:ph type="sldNum" sz="quarter" idx="12"/>
          </p:nvPr>
        </p:nvSpPr>
        <p:spPr/>
        <p:txBody>
          <a:bodyPr/>
          <a:lstStyle/>
          <a:p>
            <a:fld id="{42B21C5C-8B6A-4973-88AE-E84F1AD84A21}" type="slidenum">
              <a:rPr lang="en-US" smtClean="0"/>
              <a:pPr/>
              <a:t>9</a:t>
            </a:fld>
            <a:endParaRPr lang="en-US" dirty="0"/>
          </a:p>
        </p:txBody>
      </p:sp>
      <p:pic>
        <p:nvPicPr>
          <p:cNvPr id="6" name="Content Placeholder 5"/>
          <p:cNvPicPr>
            <a:picLocks noGrp="1" noChangeAspect="1"/>
          </p:cNvPicPr>
          <p:nvPr>
            <p:ph idx="1"/>
          </p:nvPr>
        </p:nvPicPr>
        <p:blipFill>
          <a:blip r:embed="rId3"/>
          <a:stretch>
            <a:fillRect/>
          </a:stretch>
        </p:blipFill>
        <p:spPr>
          <a:xfrm>
            <a:off x="2448232" y="1983378"/>
            <a:ext cx="6569756" cy="4612177"/>
          </a:xfrm>
          <a:prstGeom prst="rect">
            <a:avLst/>
          </a:prstGeom>
        </p:spPr>
      </p:pic>
    </p:spTree>
    <p:extLst>
      <p:ext uri="{BB962C8B-B14F-4D97-AF65-F5344CB8AC3E}">
        <p14:creationId xmlns:p14="http://schemas.microsoft.com/office/powerpoint/2010/main" val="2655126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FFA584B-E195-4581-9341-5043AA4AEBC1}">
  <ds:schemaRefs>
    <ds:schemaRef ds:uri="ESRI.ArcGIS.Mapping.OfficeIntegration.PowerPointInfo"/>
  </ds:schemaRefs>
</ds:datastoreItem>
</file>

<file path=customXml/itemProps2.xml><?xml version="1.0" encoding="utf-8"?>
<ds:datastoreItem xmlns:ds="http://schemas.openxmlformats.org/officeDocument/2006/customXml" ds:itemID="{F8DE1B15-BE20-4F3E-A6DE-859CC551A20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5445</TotalTime>
  <Words>1669</Words>
  <Application>Microsoft Office PowerPoint</Application>
  <PresentationFormat>Widescreen</PresentationFormat>
  <Paragraphs>143</Paragraphs>
  <Slides>20</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Calibri</vt:lpstr>
      <vt:lpstr>Cambria</vt:lpstr>
      <vt:lpstr>Constantia</vt:lpstr>
      <vt:lpstr>Courier New</vt:lpstr>
      <vt:lpstr>Tahoma</vt:lpstr>
      <vt:lpstr>Wingdings</vt:lpstr>
      <vt:lpstr>Wingdings 2</vt:lpstr>
      <vt:lpstr>1_Flow</vt:lpstr>
      <vt:lpstr>Overview of City of Portales 2021 Water Supply  and Demand</vt:lpstr>
      <vt:lpstr>City of Portales Annual Water  Conservation and Use Report</vt:lpstr>
      <vt:lpstr>The Need for Water Conservation</vt:lpstr>
      <vt:lpstr>Changes from 2020 in Portales’ Blackwater Wellfield</vt:lpstr>
      <vt:lpstr>Need for Conservation: a Vanishing Aquifer Historic Water Level Declines in the Blackwater Wellfield Example Wells BW-19 to BW-27 </vt:lpstr>
      <vt:lpstr>Need for Conservation: a Marginal Yield Historic Yield Declines in the Blackwater Wellfield  Example Wells BW-19 to BW-27</vt:lpstr>
      <vt:lpstr>Bridging the 8-Year Gap: a Two-Pronged Approach</vt:lpstr>
      <vt:lpstr>Supply Side Review of Two Important Trends:   - Decreasing Aquifer Thickness   results in   - Decreasing Well Yields</vt:lpstr>
      <vt:lpstr>Average Aquifer Thickness at Blackwater Wellfield</vt:lpstr>
      <vt:lpstr>Example Saturated Thickness and Yield Trends in BW-4</vt:lpstr>
      <vt:lpstr>Total Production Pumping Capacity of Portales’ Wellfields</vt:lpstr>
      <vt:lpstr>Observations on the Water Supply Side</vt:lpstr>
      <vt:lpstr>Demand Side Review of Important Trends</vt:lpstr>
      <vt:lpstr>Total wellfield demand has been over 900 million gallons per year for the past 5 years – this is too high</vt:lpstr>
      <vt:lpstr>Long-Term Demand Trends by Category</vt:lpstr>
      <vt:lpstr>Observations on 2021 Metered Water Demand by Category</vt:lpstr>
      <vt:lpstr>The Current Situation</vt:lpstr>
      <vt:lpstr>The Path Forward</vt:lpstr>
      <vt:lpstr>Lower Demands = Lower Pumping Capacity Needed</vt:lpstr>
      <vt:lpstr>A 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Plutonium Oxidation State Data and Assumptions for Waste Isolation Pilot Plant Performance Assessment</dc:title>
  <dc:creator>Janet Schramke</dc:creator>
  <cp:lastModifiedBy>Sarah Austin</cp:lastModifiedBy>
  <cp:revision>342</cp:revision>
  <cp:lastPrinted>2022-12-11T02:26:50Z</cp:lastPrinted>
  <dcterms:created xsi:type="dcterms:W3CDTF">2016-08-18T22:01:37Z</dcterms:created>
  <dcterms:modified xsi:type="dcterms:W3CDTF">2022-12-21T15:46:12Z</dcterms:modified>
</cp:coreProperties>
</file>